
<file path=[Content_Types].xml><?xml version="1.0" encoding="utf-8"?>
<Types xmlns="http://schemas.openxmlformats.org/package/2006/content-types"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3004800" cy="9753600"/>
  <p:notesSz cx="13004800" cy="97536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86"/>
  </p:normalViewPr>
  <p:slideViewPr>
    <p:cSldViewPr>
      <p:cViewPr varScale="1">
        <p:scale>
          <a:sx n="71" d="100"/>
          <a:sy n="71" d="100"/>
        </p:scale>
        <p:origin x="1848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75360" y="3023616"/>
            <a:ext cx="11054080" cy="2048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50" b="0" i="1">
                <a:solidFill>
                  <a:srgbClr val="0F604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950720" y="5462016"/>
            <a:ext cx="9103360" cy="2438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50" b="0" i="1">
                <a:solidFill>
                  <a:srgbClr val="0F604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50" b="0" i="1">
                <a:solidFill>
                  <a:srgbClr val="0F604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50240" y="2243328"/>
            <a:ext cx="5657088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697472" y="2243328"/>
            <a:ext cx="5657088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50" b="0" i="1">
                <a:solidFill>
                  <a:srgbClr val="0F604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9738" y="1147273"/>
            <a:ext cx="11810365" cy="1717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50" b="0" i="1">
                <a:solidFill>
                  <a:srgbClr val="0F604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50240" y="2243328"/>
            <a:ext cx="11704320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2298" y="1909011"/>
            <a:ext cx="3434358" cy="40419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268" y="6434540"/>
            <a:ext cx="2335363" cy="2331487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24618" y="3410733"/>
            <a:ext cx="2920476" cy="4474622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552381" y="8353689"/>
            <a:ext cx="641080" cy="198532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1575057" y="8368961"/>
            <a:ext cx="1022675" cy="498877"/>
          </a:xfrm>
          <a:prstGeom prst="rect">
            <a:avLst/>
          </a:prstGeom>
        </p:spPr>
      </p:pic>
      <p:sp>
        <p:nvSpPr>
          <p:cNvPr id="8" name="object 8"/>
          <p:cNvSpPr/>
          <p:nvPr/>
        </p:nvSpPr>
        <p:spPr>
          <a:xfrm>
            <a:off x="12676589" y="0"/>
            <a:ext cx="328295" cy="652145"/>
          </a:xfrm>
          <a:custGeom>
            <a:avLst/>
            <a:gdLst/>
            <a:ahLst/>
            <a:cxnLst/>
            <a:rect l="l" t="t" r="r" b="b"/>
            <a:pathLst>
              <a:path w="328294" h="652145">
                <a:moveTo>
                  <a:pt x="328210" y="651636"/>
                </a:moveTo>
                <a:lnTo>
                  <a:pt x="0" y="651636"/>
                </a:lnTo>
                <a:lnTo>
                  <a:pt x="0" y="0"/>
                </a:lnTo>
                <a:lnTo>
                  <a:pt x="328210" y="0"/>
                </a:lnTo>
                <a:lnTo>
                  <a:pt x="328210" y="65163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0" y="754004"/>
            <a:ext cx="5097780" cy="6826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300" i="1" spc="170" dirty="0">
                <a:solidFill>
                  <a:srgbClr val="0F0F0F"/>
                </a:solidFill>
                <a:latin typeface="Arial"/>
                <a:cs typeface="Arial"/>
              </a:rPr>
              <a:t>Fermi</a:t>
            </a:r>
            <a:r>
              <a:rPr sz="4300" i="1" spc="-24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4300" i="1" spc="229" dirty="0">
                <a:solidFill>
                  <a:srgbClr val="0F0F0F"/>
                </a:solidFill>
                <a:latin typeface="Arial"/>
                <a:cs typeface="Arial"/>
              </a:rPr>
              <a:t>Problems.</a:t>
            </a:r>
            <a:r>
              <a:rPr sz="4300" spc="229" dirty="0">
                <a:solidFill>
                  <a:srgbClr val="0F0F0F"/>
                </a:solidFill>
                <a:latin typeface="Arial"/>
                <a:cs typeface="Arial"/>
              </a:rPr>
              <a:t>..</a:t>
            </a:r>
            <a:r>
              <a:rPr sz="4300" i="1" spc="229" dirty="0">
                <a:solidFill>
                  <a:srgbClr val="0F0F0F"/>
                </a:solidFill>
                <a:latin typeface="Arial"/>
                <a:cs typeface="Arial"/>
              </a:rPr>
              <a:t>?</a:t>
            </a:r>
            <a:endParaRPr sz="4300" dirty="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29719" y="5874602"/>
            <a:ext cx="2582545" cy="315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b="1" spc="60" dirty="0">
                <a:solidFill>
                  <a:srgbClr val="808080"/>
                </a:solidFill>
                <a:latin typeface="Arial"/>
                <a:cs typeface="Arial"/>
              </a:rPr>
              <a:t>One</a:t>
            </a:r>
            <a:r>
              <a:rPr sz="1650" b="1" spc="35" dirty="0">
                <a:solidFill>
                  <a:srgbClr val="808080"/>
                </a:solidFill>
                <a:latin typeface="Arial"/>
                <a:cs typeface="Arial"/>
              </a:rPr>
              <a:t> </a:t>
            </a:r>
            <a:r>
              <a:rPr sz="1650" b="1" dirty="0">
                <a:solidFill>
                  <a:srgbClr val="808080"/>
                </a:solidFill>
                <a:latin typeface="Arial"/>
                <a:cs typeface="Arial"/>
              </a:rPr>
              <a:t>super</a:t>
            </a:r>
            <a:r>
              <a:rPr sz="1650" b="1" spc="75" dirty="0">
                <a:solidFill>
                  <a:srgbClr val="808080"/>
                </a:solidFill>
                <a:latin typeface="Arial"/>
                <a:cs typeface="Arial"/>
              </a:rPr>
              <a:t> </a:t>
            </a:r>
            <a:r>
              <a:rPr sz="1650" b="1" spc="50" dirty="0">
                <a:solidFill>
                  <a:srgbClr val="808080"/>
                </a:solidFill>
                <a:latin typeface="Arial"/>
                <a:cs typeface="Arial"/>
              </a:rPr>
              <a:t>smart</a:t>
            </a:r>
            <a:r>
              <a:rPr sz="1650" b="1" spc="55" dirty="0">
                <a:solidFill>
                  <a:srgbClr val="808080"/>
                </a:solidFill>
                <a:latin typeface="Arial"/>
                <a:cs typeface="Arial"/>
              </a:rPr>
              <a:t> </a:t>
            </a:r>
            <a:r>
              <a:rPr sz="1650" b="1" spc="35" dirty="0">
                <a:solidFill>
                  <a:srgbClr val="808080"/>
                </a:solidFill>
                <a:latin typeface="Arial"/>
                <a:cs typeface="Arial"/>
              </a:rPr>
              <a:t>dude..</a:t>
            </a:r>
            <a:r>
              <a:rPr sz="1900" b="1" spc="35" dirty="0">
                <a:solidFill>
                  <a:srgbClr val="808080"/>
                </a:solidFill>
                <a:latin typeface="Times New Roman"/>
                <a:cs typeface="Times New Roman"/>
              </a:rPr>
              <a:t>!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31111" y="1931944"/>
            <a:ext cx="4363085" cy="1975485"/>
          </a:xfrm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506730" marR="43180" indent="-469265">
              <a:lnSpc>
                <a:spcPct val="115799"/>
              </a:lnSpc>
              <a:spcBef>
                <a:spcPts val="165"/>
              </a:spcBef>
              <a:buChar char="•"/>
              <a:tabLst>
                <a:tab pos="506730" algn="l"/>
                <a:tab pos="514350" algn="l"/>
              </a:tabLst>
            </a:pPr>
            <a:r>
              <a:rPr sz="2200" dirty="0">
                <a:solidFill>
                  <a:srgbClr val="0F0F0F"/>
                </a:solidFill>
                <a:latin typeface="Arial"/>
                <a:cs typeface="Arial"/>
              </a:rPr>
              <a:t>	</a:t>
            </a:r>
            <a:r>
              <a:rPr sz="2200" spc="50" dirty="0">
                <a:solidFill>
                  <a:srgbClr val="0F0F0F"/>
                </a:solidFill>
                <a:latin typeface="Arial"/>
                <a:cs typeface="Arial"/>
              </a:rPr>
              <a:t>Named</a:t>
            </a:r>
            <a:r>
              <a:rPr sz="2200" spc="11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105" dirty="0">
                <a:solidFill>
                  <a:srgbClr val="0F0F0F"/>
                </a:solidFill>
                <a:latin typeface="Arial"/>
                <a:cs typeface="Arial"/>
              </a:rPr>
              <a:t>after</a:t>
            </a:r>
            <a:r>
              <a:rPr sz="2200" spc="6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125" dirty="0">
                <a:solidFill>
                  <a:srgbClr val="0F0F0F"/>
                </a:solidFill>
                <a:latin typeface="Arial"/>
                <a:cs typeface="Arial"/>
              </a:rPr>
              <a:t>the</a:t>
            </a:r>
            <a:r>
              <a:rPr sz="2200" spc="-2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70" dirty="0">
                <a:solidFill>
                  <a:srgbClr val="0F0F0F"/>
                </a:solidFill>
                <a:latin typeface="Arial"/>
                <a:cs typeface="Arial"/>
              </a:rPr>
              <a:t>Italian­ </a:t>
            </a:r>
            <a:r>
              <a:rPr sz="2200" spc="50" dirty="0">
                <a:solidFill>
                  <a:srgbClr val="0F0F0F"/>
                </a:solidFill>
                <a:latin typeface="Arial"/>
                <a:cs typeface="Arial"/>
              </a:rPr>
              <a:t>American</a:t>
            </a:r>
            <a:r>
              <a:rPr sz="2200" spc="16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75" dirty="0">
                <a:solidFill>
                  <a:srgbClr val="0F0F0F"/>
                </a:solidFill>
                <a:latin typeface="Arial"/>
                <a:cs typeface="Arial"/>
              </a:rPr>
              <a:t>University</a:t>
            </a:r>
            <a:r>
              <a:rPr sz="2200" spc="8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40" dirty="0">
                <a:solidFill>
                  <a:srgbClr val="0F0F0F"/>
                </a:solidFill>
                <a:latin typeface="Arial"/>
                <a:cs typeface="Arial"/>
              </a:rPr>
              <a:t>of </a:t>
            </a:r>
            <a:r>
              <a:rPr sz="2200" dirty="0">
                <a:solidFill>
                  <a:srgbClr val="0F0F0F"/>
                </a:solidFill>
                <a:latin typeface="Arial"/>
                <a:cs typeface="Arial"/>
              </a:rPr>
              <a:t>Chicago</a:t>
            </a:r>
            <a:r>
              <a:rPr sz="2200" spc="12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50" dirty="0">
                <a:solidFill>
                  <a:srgbClr val="0F0F0F"/>
                </a:solidFill>
                <a:latin typeface="Arial"/>
                <a:cs typeface="Arial"/>
              </a:rPr>
              <a:t>professor</a:t>
            </a:r>
            <a:r>
              <a:rPr sz="2200" spc="13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55" dirty="0">
                <a:solidFill>
                  <a:srgbClr val="0F0F0F"/>
                </a:solidFill>
                <a:latin typeface="Arial"/>
                <a:cs typeface="Arial"/>
              </a:rPr>
              <a:t>and</a:t>
            </a:r>
            <a:r>
              <a:rPr sz="2200" spc="6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105" dirty="0">
                <a:solidFill>
                  <a:srgbClr val="0F0F0F"/>
                </a:solidFill>
                <a:latin typeface="Arial"/>
                <a:cs typeface="Arial"/>
              </a:rPr>
              <a:t>noted </a:t>
            </a:r>
            <a:r>
              <a:rPr sz="2200" spc="60" dirty="0">
                <a:solidFill>
                  <a:srgbClr val="0F0F0F"/>
                </a:solidFill>
                <a:latin typeface="Arial"/>
                <a:cs typeface="Arial"/>
              </a:rPr>
              <a:t>20</a:t>
            </a:r>
            <a:r>
              <a:rPr sz="2250" spc="89" baseline="27777" dirty="0">
                <a:solidFill>
                  <a:srgbClr val="0F0F0F"/>
                </a:solidFill>
                <a:latin typeface="Arial"/>
                <a:cs typeface="Arial"/>
              </a:rPr>
              <a:t>th</a:t>
            </a:r>
            <a:r>
              <a:rPr sz="2250" spc="225" baseline="27777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90" dirty="0">
                <a:solidFill>
                  <a:srgbClr val="0F0F0F"/>
                </a:solidFill>
                <a:latin typeface="Arial"/>
                <a:cs typeface="Arial"/>
              </a:rPr>
              <a:t>century</a:t>
            </a:r>
            <a:r>
              <a:rPr sz="2200" spc="27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0F0F0F"/>
                </a:solidFill>
                <a:latin typeface="Arial"/>
                <a:cs typeface="Arial"/>
              </a:rPr>
              <a:t>physicist</a:t>
            </a:r>
            <a:r>
              <a:rPr sz="2200" spc="30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40" dirty="0">
                <a:solidFill>
                  <a:srgbClr val="0F0F0F"/>
                </a:solidFill>
                <a:latin typeface="Arial"/>
                <a:cs typeface="Arial"/>
              </a:rPr>
              <a:t>and </a:t>
            </a:r>
            <a:r>
              <a:rPr sz="2200" spc="65" dirty="0">
                <a:solidFill>
                  <a:srgbClr val="0F0F0F"/>
                </a:solidFill>
                <a:latin typeface="Arial"/>
                <a:cs typeface="Arial"/>
              </a:rPr>
              <a:t>Nobel</a:t>
            </a:r>
            <a:r>
              <a:rPr sz="2200" spc="11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55" dirty="0">
                <a:solidFill>
                  <a:srgbClr val="0F0F0F"/>
                </a:solidFill>
                <a:latin typeface="Arial"/>
                <a:cs typeface="Arial"/>
              </a:rPr>
              <a:t>Prize-</a:t>
            </a:r>
            <a:r>
              <a:rPr sz="2200" spc="50" dirty="0">
                <a:solidFill>
                  <a:srgbClr val="0F0F0F"/>
                </a:solidFill>
                <a:latin typeface="Arial"/>
                <a:cs typeface="Arial"/>
              </a:rPr>
              <a:t>winner</a:t>
            </a:r>
            <a:endParaRPr sz="22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56511" y="4090351"/>
            <a:ext cx="4170045" cy="1990725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487680" marR="5080" indent="-475615">
              <a:lnSpc>
                <a:spcPct val="116900"/>
              </a:lnSpc>
              <a:spcBef>
                <a:spcPts val="140"/>
              </a:spcBef>
              <a:buChar char="•"/>
              <a:tabLst>
                <a:tab pos="487680" algn="l"/>
              </a:tabLst>
            </a:pPr>
            <a:r>
              <a:rPr sz="2200" dirty="0">
                <a:solidFill>
                  <a:srgbClr val="0F0F0F"/>
                </a:solidFill>
                <a:latin typeface="Arial"/>
                <a:cs typeface="Arial"/>
              </a:rPr>
              <a:t>Fermi</a:t>
            </a:r>
            <a:r>
              <a:rPr sz="2200" spc="12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75" dirty="0">
                <a:solidFill>
                  <a:srgbClr val="0F0F0F"/>
                </a:solidFill>
                <a:latin typeface="Arial"/>
                <a:cs typeface="Arial"/>
              </a:rPr>
              <a:t>problems</a:t>
            </a:r>
            <a:r>
              <a:rPr sz="2200" spc="12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60" dirty="0">
                <a:solidFill>
                  <a:srgbClr val="0F0F0F"/>
                </a:solidFill>
                <a:latin typeface="Arial"/>
                <a:cs typeface="Arial"/>
              </a:rPr>
              <a:t>are</a:t>
            </a:r>
            <a:r>
              <a:rPr sz="2200" spc="3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105" dirty="0">
                <a:solidFill>
                  <a:srgbClr val="0F0F0F"/>
                </a:solidFill>
                <a:latin typeface="Arial"/>
                <a:cs typeface="Arial"/>
              </a:rPr>
              <a:t>math </a:t>
            </a:r>
            <a:r>
              <a:rPr sz="2200" spc="125" dirty="0">
                <a:solidFill>
                  <a:srgbClr val="0F0F0F"/>
                </a:solidFill>
                <a:latin typeface="Arial"/>
                <a:cs typeface="Arial"/>
              </a:rPr>
              <a:t>word</a:t>
            </a:r>
            <a:r>
              <a:rPr sz="2200" spc="4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65" dirty="0">
                <a:solidFill>
                  <a:srgbClr val="0F0F0F"/>
                </a:solidFill>
                <a:latin typeface="Arial"/>
                <a:cs typeface="Arial"/>
              </a:rPr>
              <a:t>problems</a:t>
            </a:r>
            <a:r>
              <a:rPr sz="2200" spc="114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140" dirty="0">
                <a:solidFill>
                  <a:srgbClr val="0F0F0F"/>
                </a:solidFill>
                <a:latin typeface="Arial"/>
                <a:cs typeface="Arial"/>
              </a:rPr>
              <a:t>that</a:t>
            </a:r>
            <a:r>
              <a:rPr sz="2200" spc="8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70" dirty="0">
                <a:solidFill>
                  <a:srgbClr val="0F0F0F"/>
                </a:solidFill>
                <a:latin typeface="Arial"/>
                <a:cs typeface="Arial"/>
              </a:rPr>
              <a:t>require </a:t>
            </a:r>
            <a:r>
              <a:rPr sz="2200" spc="65" dirty="0">
                <a:solidFill>
                  <a:srgbClr val="0F0F0F"/>
                </a:solidFill>
                <a:latin typeface="Arial"/>
                <a:cs typeface="Arial"/>
              </a:rPr>
              <a:t>making</a:t>
            </a:r>
            <a:r>
              <a:rPr sz="2200" spc="3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60" dirty="0">
                <a:solidFill>
                  <a:srgbClr val="0F0F0F"/>
                </a:solidFill>
                <a:latin typeface="Arial"/>
                <a:cs typeface="Arial"/>
              </a:rPr>
              <a:t>educated</a:t>
            </a:r>
            <a:r>
              <a:rPr sz="2200" spc="6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0F0F0F"/>
                </a:solidFill>
                <a:latin typeface="Arial"/>
                <a:cs typeface="Arial"/>
              </a:rPr>
              <a:t>guesses </a:t>
            </a:r>
            <a:r>
              <a:rPr sz="2200" dirty="0">
                <a:solidFill>
                  <a:srgbClr val="0F0F0F"/>
                </a:solidFill>
                <a:latin typeface="Arial"/>
                <a:cs typeface="Arial"/>
              </a:rPr>
              <a:t>using</a:t>
            </a:r>
            <a:r>
              <a:rPr sz="2200" spc="4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95" dirty="0">
                <a:solidFill>
                  <a:srgbClr val="0F0F0F"/>
                </a:solidFill>
                <a:latin typeface="Arial"/>
                <a:cs typeface="Arial"/>
              </a:rPr>
              <a:t>estimation</a:t>
            </a:r>
            <a:r>
              <a:rPr sz="2200" spc="24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0F0F0F"/>
                </a:solidFill>
                <a:latin typeface="Arial"/>
                <a:cs typeface="Arial"/>
              </a:rPr>
              <a:t>skills</a:t>
            </a:r>
            <a:r>
              <a:rPr sz="2200" spc="11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40" dirty="0">
                <a:solidFill>
                  <a:srgbClr val="0F0F0F"/>
                </a:solidFill>
                <a:latin typeface="Arial"/>
                <a:cs typeface="Arial"/>
              </a:rPr>
              <a:t>and </a:t>
            </a:r>
            <a:r>
              <a:rPr sz="2200" spc="95" dirty="0">
                <a:solidFill>
                  <a:srgbClr val="0F0F0F"/>
                </a:solidFill>
                <a:latin typeface="Arial"/>
                <a:cs typeface="Arial"/>
              </a:rPr>
              <a:t>prior</a:t>
            </a:r>
            <a:r>
              <a:rPr sz="2200" spc="65" dirty="0">
                <a:solidFill>
                  <a:srgbClr val="0F0F0F"/>
                </a:solidFill>
                <a:latin typeface="Arial"/>
                <a:cs typeface="Arial"/>
              </a:rPr>
              <a:t> knowledge</a:t>
            </a:r>
            <a:endParaRPr sz="22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7618" y="6258940"/>
            <a:ext cx="7994015" cy="3055620"/>
          </a:xfrm>
          <a:prstGeom prst="rect">
            <a:avLst/>
          </a:prstGeom>
        </p:spPr>
        <p:txBody>
          <a:bodyPr vert="horz" wrap="square" lIns="0" tIns="18415" rIns="0" bIns="0" rtlCol="0">
            <a:spAutoFit/>
          </a:bodyPr>
          <a:lstStyle/>
          <a:p>
            <a:pPr marL="4052570" marR="5080" indent="-471805">
              <a:lnSpc>
                <a:spcPct val="116599"/>
              </a:lnSpc>
              <a:spcBef>
                <a:spcPts val="145"/>
              </a:spcBef>
              <a:buChar char="•"/>
              <a:tabLst>
                <a:tab pos="4052570" algn="l"/>
                <a:tab pos="4066540" algn="l"/>
              </a:tabLst>
            </a:pPr>
            <a:r>
              <a:rPr sz="2200" dirty="0">
                <a:solidFill>
                  <a:srgbClr val="0F0F0F"/>
                </a:solidFill>
                <a:latin typeface="Arial"/>
                <a:cs typeface="Arial"/>
              </a:rPr>
              <a:t>	Fermi</a:t>
            </a:r>
            <a:r>
              <a:rPr sz="2200" spc="16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75" dirty="0">
                <a:solidFill>
                  <a:srgbClr val="0F0F0F"/>
                </a:solidFill>
                <a:latin typeface="Arial"/>
                <a:cs typeface="Arial"/>
              </a:rPr>
              <a:t>problems</a:t>
            </a:r>
            <a:r>
              <a:rPr sz="2200" spc="26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0F0F0F"/>
                </a:solidFill>
                <a:latin typeface="Arial"/>
                <a:cs typeface="Arial"/>
              </a:rPr>
              <a:t>are</a:t>
            </a:r>
            <a:r>
              <a:rPr sz="2200" spc="10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0F0F0F"/>
                </a:solidFill>
                <a:latin typeface="Arial"/>
                <a:cs typeface="Arial"/>
              </a:rPr>
              <a:t>solved</a:t>
            </a:r>
            <a:r>
              <a:rPr sz="2200" spc="21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75" dirty="0">
                <a:solidFill>
                  <a:srgbClr val="0F0F0F"/>
                </a:solidFill>
                <a:latin typeface="Arial"/>
                <a:cs typeface="Arial"/>
              </a:rPr>
              <a:t>by </a:t>
            </a:r>
            <a:r>
              <a:rPr sz="2200" spc="65" dirty="0">
                <a:solidFill>
                  <a:srgbClr val="0F0F0F"/>
                </a:solidFill>
                <a:latin typeface="Arial"/>
                <a:cs typeface="Arial"/>
              </a:rPr>
              <a:t>breaking</a:t>
            </a:r>
            <a:r>
              <a:rPr sz="2200" spc="-7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65" dirty="0">
                <a:solidFill>
                  <a:srgbClr val="0F0F0F"/>
                </a:solidFill>
                <a:latin typeface="Arial"/>
                <a:cs typeface="Arial"/>
              </a:rPr>
              <a:t>the</a:t>
            </a:r>
            <a:r>
              <a:rPr sz="2200" spc="21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60" dirty="0">
                <a:solidFill>
                  <a:srgbClr val="0F0F0F"/>
                </a:solidFill>
                <a:latin typeface="Arial"/>
                <a:cs typeface="Arial"/>
              </a:rPr>
              <a:t>complex </a:t>
            </a:r>
            <a:r>
              <a:rPr sz="2200" spc="90" dirty="0">
                <a:solidFill>
                  <a:srgbClr val="0F0F0F"/>
                </a:solidFill>
                <a:latin typeface="Arial"/>
                <a:cs typeface="Arial"/>
              </a:rPr>
              <a:t>problem</a:t>
            </a:r>
            <a:r>
              <a:rPr sz="2200" spc="13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145" dirty="0">
                <a:solidFill>
                  <a:srgbClr val="0F0F0F"/>
                </a:solidFill>
                <a:latin typeface="Arial"/>
                <a:cs typeface="Arial"/>
              </a:rPr>
              <a:t>into</a:t>
            </a:r>
            <a:r>
              <a:rPr sz="2200" spc="-4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60" dirty="0">
                <a:solidFill>
                  <a:srgbClr val="0F0F0F"/>
                </a:solidFill>
                <a:latin typeface="Arial"/>
                <a:cs typeface="Arial"/>
              </a:rPr>
              <a:t>smaller</a:t>
            </a:r>
            <a:r>
              <a:rPr sz="2200" spc="8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-20" dirty="0">
                <a:solidFill>
                  <a:srgbClr val="0F0F0F"/>
                </a:solidFill>
                <a:latin typeface="Arial"/>
                <a:cs typeface="Arial"/>
              </a:rPr>
              <a:t>ones </a:t>
            </a:r>
            <a:r>
              <a:rPr sz="2200" spc="55" dirty="0">
                <a:solidFill>
                  <a:srgbClr val="0F0F0F"/>
                </a:solidFill>
                <a:latin typeface="Arial"/>
                <a:cs typeface="Arial"/>
              </a:rPr>
              <a:t>and</a:t>
            </a:r>
            <a:r>
              <a:rPr sz="2200" spc="10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0F0F0F"/>
                </a:solidFill>
                <a:latin typeface="Arial"/>
                <a:cs typeface="Arial"/>
              </a:rPr>
              <a:t>using</a:t>
            </a:r>
            <a:r>
              <a:rPr sz="2200" spc="2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95" dirty="0">
                <a:solidFill>
                  <a:srgbClr val="0F0F0F"/>
                </a:solidFill>
                <a:latin typeface="Arial"/>
                <a:cs typeface="Arial"/>
              </a:rPr>
              <a:t>estimation</a:t>
            </a:r>
            <a:r>
              <a:rPr sz="2200" spc="229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0F0F0F"/>
                </a:solidFill>
                <a:latin typeface="Arial"/>
                <a:cs typeface="Arial"/>
              </a:rPr>
              <a:t>skills</a:t>
            </a:r>
            <a:r>
              <a:rPr sz="2200" spc="5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0F0F0F"/>
                </a:solidFill>
                <a:latin typeface="Arial"/>
                <a:cs typeface="Arial"/>
              </a:rPr>
              <a:t>to </a:t>
            </a:r>
            <a:r>
              <a:rPr sz="2200" spc="80" dirty="0">
                <a:solidFill>
                  <a:srgbClr val="0F0F0F"/>
                </a:solidFill>
                <a:latin typeface="Arial"/>
                <a:cs typeface="Arial"/>
              </a:rPr>
              <a:t>continuously</a:t>
            </a:r>
            <a:r>
              <a:rPr sz="2200" spc="22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spc="75" dirty="0">
                <a:solidFill>
                  <a:srgbClr val="0F0F0F"/>
                </a:solidFill>
                <a:latin typeface="Arial"/>
                <a:cs typeface="Arial"/>
              </a:rPr>
              <a:t>refine</a:t>
            </a:r>
            <a:r>
              <a:rPr sz="2200" spc="65" dirty="0">
                <a:solidFill>
                  <a:srgbClr val="0F0F0F"/>
                </a:solidFill>
                <a:latin typeface="Arial"/>
                <a:cs typeface="Arial"/>
              </a:rPr>
              <a:t> your </a:t>
            </a:r>
            <a:r>
              <a:rPr sz="2200" spc="-10" dirty="0">
                <a:solidFill>
                  <a:srgbClr val="0F0F0F"/>
                </a:solidFill>
                <a:latin typeface="Arial"/>
                <a:cs typeface="Arial"/>
              </a:rPr>
              <a:t>answer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10"/>
              </a:spcBef>
            </a:pPr>
            <a:r>
              <a:rPr sz="1900" spc="90" dirty="0">
                <a:solidFill>
                  <a:srgbClr val="808080"/>
                </a:solidFill>
                <a:latin typeface="Arial"/>
                <a:cs typeface="Arial"/>
              </a:rPr>
              <a:t>...has</a:t>
            </a:r>
            <a:r>
              <a:rPr sz="1900" spc="25" dirty="0">
                <a:solidFill>
                  <a:srgbClr val="808080"/>
                </a:solidFill>
                <a:latin typeface="Arial"/>
                <a:cs typeface="Arial"/>
              </a:rPr>
              <a:t> </a:t>
            </a:r>
            <a:r>
              <a:rPr sz="1900" spc="65" dirty="0">
                <a:solidFill>
                  <a:srgbClr val="808080"/>
                </a:solidFill>
                <a:latin typeface="Arial"/>
                <a:cs typeface="Arial"/>
              </a:rPr>
              <a:t>his</a:t>
            </a:r>
            <a:r>
              <a:rPr sz="1900" spc="-15" dirty="0">
                <a:solidFill>
                  <a:srgbClr val="808080"/>
                </a:solidFill>
                <a:latin typeface="Arial"/>
                <a:cs typeface="Arial"/>
              </a:rPr>
              <a:t> </a:t>
            </a:r>
            <a:r>
              <a:rPr sz="1900" spc="55" dirty="0">
                <a:solidFill>
                  <a:srgbClr val="808080"/>
                </a:solidFill>
                <a:latin typeface="Arial"/>
                <a:cs typeface="Arial"/>
              </a:rPr>
              <a:t>own</a:t>
            </a:r>
            <a:r>
              <a:rPr sz="1900" spc="20" dirty="0">
                <a:solidFill>
                  <a:srgbClr val="808080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808080"/>
                </a:solidFill>
                <a:latin typeface="Arial"/>
                <a:cs typeface="Arial"/>
              </a:rPr>
              <a:t>prize</a:t>
            </a:r>
            <a:r>
              <a:rPr sz="1900" spc="90" dirty="0">
                <a:solidFill>
                  <a:srgbClr val="808080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909090"/>
                </a:solidFill>
                <a:latin typeface="Arial"/>
                <a:cs typeface="Arial"/>
              </a:rPr>
              <a:t>from</a:t>
            </a:r>
            <a:r>
              <a:rPr sz="1900" spc="145" dirty="0">
                <a:solidFill>
                  <a:srgbClr val="909090"/>
                </a:solidFill>
                <a:latin typeface="Arial"/>
                <a:cs typeface="Arial"/>
              </a:rPr>
              <a:t> </a:t>
            </a:r>
            <a:r>
              <a:rPr sz="1900" spc="-25" dirty="0">
                <a:solidFill>
                  <a:srgbClr val="808080"/>
                </a:solidFill>
                <a:latin typeface="Arial"/>
                <a:cs typeface="Arial"/>
              </a:rPr>
              <a:t>the</a:t>
            </a:r>
            <a:endParaRPr sz="1900">
              <a:latin typeface="Arial"/>
              <a:cs typeface="Arial"/>
            </a:endParaRPr>
          </a:p>
          <a:p>
            <a:pPr marL="69850">
              <a:lnSpc>
                <a:spcPct val="100000"/>
              </a:lnSpc>
              <a:spcBef>
                <a:spcPts val="170"/>
              </a:spcBef>
            </a:pPr>
            <a:r>
              <a:rPr sz="1650" b="1" dirty="0">
                <a:solidFill>
                  <a:srgbClr val="808080"/>
                </a:solidFill>
                <a:latin typeface="Arial"/>
                <a:cs typeface="Arial"/>
              </a:rPr>
              <a:t>Atomic</a:t>
            </a:r>
            <a:r>
              <a:rPr sz="1650" b="1" spc="145" dirty="0">
                <a:solidFill>
                  <a:srgbClr val="808080"/>
                </a:solidFill>
                <a:latin typeface="Arial"/>
                <a:cs typeface="Arial"/>
              </a:rPr>
              <a:t> </a:t>
            </a:r>
            <a:r>
              <a:rPr sz="1650" b="1" dirty="0">
                <a:solidFill>
                  <a:srgbClr val="808080"/>
                </a:solidFill>
                <a:latin typeface="Arial"/>
                <a:cs typeface="Arial"/>
              </a:rPr>
              <a:t>Energy</a:t>
            </a:r>
            <a:r>
              <a:rPr sz="1650" b="1" spc="100" dirty="0">
                <a:solidFill>
                  <a:srgbClr val="808080"/>
                </a:solidFill>
                <a:latin typeface="Arial"/>
                <a:cs typeface="Arial"/>
              </a:rPr>
              <a:t> </a:t>
            </a:r>
            <a:r>
              <a:rPr sz="1650" b="1" spc="-10" dirty="0">
                <a:solidFill>
                  <a:srgbClr val="808080"/>
                </a:solidFill>
                <a:latin typeface="Arial"/>
                <a:cs typeface="Arial"/>
              </a:rPr>
              <a:t>Commission</a:t>
            </a:r>
            <a:endParaRPr sz="1650">
              <a:latin typeface="Arial"/>
              <a:cs typeface="Arial"/>
            </a:endParaRPr>
          </a:p>
        </p:txBody>
      </p:sp>
      <p:pic>
        <p:nvPicPr>
          <p:cNvPr id="19" name="object 2">
            <a:extLst>
              <a:ext uri="{FF2B5EF4-FFF2-40B4-BE49-F238E27FC236}">
                <a16:creationId xmlns:a16="http://schemas.microsoft.com/office/drawing/2014/main" id="{A0F87AD0-3B46-651B-33D0-8ADF3908195D}"/>
              </a:ext>
            </a:extLst>
          </p:cNvPr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-18320"/>
            <a:ext cx="13004800" cy="65672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656727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268" y="2779500"/>
            <a:ext cx="2004648" cy="265219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1444" y="6673796"/>
            <a:ext cx="2498177" cy="28914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627258" y="3084935"/>
            <a:ext cx="3256279" cy="2499476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952887" y="7442475"/>
            <a:ext cx="2513441" cy="1908968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0715195" y="3212199"/>
            <a:ext cx="2096230" cy="2621650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0389567" y="7101405"/>
            <a:ext cx="1628140" cy="1919149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86067" y="684753"/>
            <a:ext cx="11352530" cy="7893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000" b="1" dirty="0">
                <a:solidFill>
                  <a:srgbClr val="0F0F0F"/>
                </a:solidFill>
                <a:latin typeface="Arial"/>
                <a:cs typeface="Arial"/>
              </a:rPr>
              <a:t>and</a:t>
            </a:r>
            <a:r>
              <a:rPr sz="5000" b="1" spc="-25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5000" b="1" spc="-140" dirty="0">
                <a:solidFill>
                  <a:srgbClr val="0F0F0F"/>
                </a:solidFill>
                <a:latin typeface="Arial"/>
                <a:cs typeface="Arial"/>
              </a:rPr>
              <a:t>what's</a:t>
            </a:r>
            <a:r>
              <a:rPr sz="5000" b="1" spc="-3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5000" b="1" spc="-155" dirty="0">
                <a:solidFill>
                  <a:srgbClr val="0F0F0F"/>
                </a:solidFill>
                <a:latin typeface="Arial"/>
                <a:cs typeface="Arial"/>
              </a:rPr>
              <a:t>so</a:t>
            </a:r>
            <a:r>
              <a:rPr sz="5000" b="1" spc="-20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5000" b="1" spc="-150" dirty="0">
                <a:solidFill>
                  <a:srgbClr val="0F0F0F"/>
                </a:solidFill>
                <a:latin typeface="Arial"/>
                <a:cs typeface="Arial"/>
              </a:rPr>
              <a:t>much</a:t>
            </a:r>
            <a:r>
              <a:rPr sz="5000" b="1" spc="-5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5000" b="1" spc="-140" dirty="0">
                <a:solidFill>
                  <a:srgbClr val="0F0F0F"/>
                </a:solidFill>
                <a:latin typeface="Arial"/>
                <a:cs typeface="Arial"/>
              </a:rPr>
              <a:t>fun</a:t>
            </a:r>
            <a:r>
              <a:rPr sz="5000" b="1" spc="-28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5000" b="1" spc="-105" dirty="0">
                <a:solidFill>
                  <a:srgbClr val="0F0F0F"/>
                </a:solidFill>
                <a:latin typeface="Arial"/>
                <a:cs typeface="Arial"/>
              </a:rPr>
              <a:t>about</a:t>
            </a:r>
            <a:r>
              <a:rPr sz="5000" b="1" spc="-24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5000" b="1" spc="-45" dirty="0">
                <a:solidFill>
                  <a:srgbClr val="0F0F0F"/>
                </a:solidFill>
                <a:latin typeface="Arial"/>
                <a:cs typeface="Arial"/>
              </a:rPr>
              <a:t>them...</a:t>
            </a:r>
            <a:r>
              <a:rPr sz="5000" b="1" spc="-27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5000" spc="-50" dirty="0">
                <a:solidFill>
                  <a:srgbClr val="0F0F0F"/>
                </a:solidFill>
              </a:rPr>
              <a:t>?</a:t>
            </a:r>
            <a:endParaRPr sz="5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27951" y="1883584"/>
            <a:ext cx="2277110" cy="4076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500" i="1" dirty="0">
                <a:solidFill>
                  <a:srgbClr val="0F0F0F"/>
                </a:solidFill>
                <a:latin typeface="Arial"/>
                <a:cs typeface="Arial"/>
              </a:rPr>
              <a:t>Fermi</a:t>
            </a:r>
            <a:r>
              <a:rPr sz="2500" i="1" spc="10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500" i="1" spc="-10" dirty="0">
                <a:solidFill>
                  <a:srgbClr val="0F0F0F"/>
                </a:solidFill>
                <a:latin typeface="Arial"/>
                <a:cs typeface="Arial"/>
              </a:rPr>
              <a:t>problems</a:t>
            </a:r>
            <a:endParaRPr sz="25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00733" y="2316283"/>
            <a:ext cx="2900680" cy="4076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500" i="1" spc="50" dirty="0">
                <a:solidFill>
                  <a:srgbClr val="0F0F0F"/>
                </a:solidFill>
                <a:latin typeface="Arial"/>
                <a:cs typeface="Arial"/>
              </a:rPr>
              <a:t>require</a:t>
            </a:r>
            <a:r>
              <a:rPr sz="2500" i="1" spc="65" dirty="0">
                <a:solidFill>
                  <a:srgbClr val="0F0F0F"/>
                </a:solidFill>
                <a:latin typeface="Arial"/>
                <a:cs typeface="Arial"/>
              </a:rPr>
              <a:t> imagination</a:t>
            </a:r>
            <a:endParaRPr sz="25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8953" y="5749883"/>
            <a:ext cx="2842260" cy="8096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1920" marR="5080" indent="-109855">
              <a:lnSpc>
                <a:spcPct val="116900"/>
              </a:lnSpc>
              <a:spcBef>
                <a:spcPts val="100"/>
              </a:spcBef>
            </a:pP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Fermi</a:t>
            </a:r>
            <a:r>
              <a:rPr sz="2200" i="1" spc="34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problems</a:t>
            </a:r>
            <a:r>
              <a:rPr sz="2200" i="1" spc="30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90" dirty="0">
                <a:solidFill>
                  <a:srgbClr val="0F0F0F"/>
                </a:solidFill>
                <a:latin typeface="Arial"/>
                <a:cs typeface="Arial"/>
              </a:rPr>
              <a:t>often </a:t>
            </a:r>
            <a:r>
              <a:rPr sz="2200" i="1" spc="105" dirty="0">
                <a:solidFill>
                  <a:srgbClr val="0F0F0F"/>
                </a:solidFill>
                <a:latin typeface="Arial"/>
                <a:cs typeface="Arial"/>
              </a:rPr>
              <a:t>don't</a:t>
            </a:r>
            <a:r>
              <a:rPr sz="2200" i="1" spc="20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have</a:t>
            </a:r>
            <a:r>
              <a:rPr sz="2200" i="1" spc="6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70" dirty="0">
                <a:solidFill>
                  <a:srgbClr val="0F0F0F"/>
                </a:solidFill>
                <a:latin typeface="Arial"/>
                <a:cs typeface="Arial"/>
              </a:rPr>
              <a:t>an</a:t>
            </a:r>
            <a:r>
              <a:rPr sz="2200" i="1" spc="3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-10" dirty="0">
                <a:solidFill>
                  <a:srgbClr val="0F0F0F"/>
                </a:solidFill>
                <a:latin typeface="Arial"/>
                <a:cs typeface="Arial"/>
              </a:rPr>
              <a:t>exact</a:t>
            </a:r>
            <a:endParaRPr sz="22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672796" y="2130477"/>
            <a:ext cx="4169410" cy="8502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2540">
              <a:lnSpc>
                <a:spcPct val="123000"/>
              </a:lnSpc>
              <a:spcBef>
                <a:spcPts val="95"/>
              </a:spcBef>
            </a:pP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Fermi</a:t>
            </a:r>
            <a:r>
              <a:rPr sz="2200" i="1" spc="204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problems</a:t>
            </a:r>
            <a:r>
              <a:rPr sz="2200" i="1" spc="25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130" dirty="0">
                <a:solidFill>
                  <a:srgbClr val="0F0F0F"/>
                </a:solidFill>
                <a:latin typeface="Arial"/>
                <a:cs typeface="Arial"/>
              </a:rPr>
              <a:t>will</a:t>
            </a:r>
            <a:r>
              <a:rPr sz="2200" i="1" spc="-31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220" dirty="0">
                <a:solidFill>
                  <a:srgbClr val="0F0F0F"/>
                </a:solidFill>
                <a:latin typeface="Arial"/>
                <a:cs typeface="Arial"/>
              </a:rPr>
              <a:t>1orce"</a:t>
            </a:r>
            <a:r>
              <a:rPr sz="2200" i="1" spc="254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-25" dirty="0">
                <a:solidFill>
                  <a:srgbClr val="0F0F0F"/>
                </a:solidFill>
                <a:latin typeface="Arial"/>
                <a:cs typeface="Arial"/>
              </a:rPr>
              <a:t>you </a:t>
            </a: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to</a:t>
            </a:r>
            <a:r>
              <a:rPr sz="2200" i="1" spc="33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80" dirty="0">
                <a:solidFill>
                  <a:srgbClr val="0F0F0F"/>
                </a:solidFill>
                <a:latin typeface="Arial"/>
                <a:cs typeface="Arial"/>
              </a:rPr>
              <a:t>think </a:t>
            </a:r>
            <a:r>
              <a:rPr sz="2200" i="1" spc="85" dirty="0">
                <a:solidFill>
                  <a:srgbClr val="0F0F0F"/>
                </a:solidFill>
                <a:latin typeface="Arial"/>
                <a:cs typeface="Arial"/>
              </a:rPr>
              <a:t>differently</a:t>
            </a:r>
            <a:endParaRPr sz="22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257688" y="6163491"/>
            <a:ext cx="2490470" cy="121158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065" marR="5080" indent="1905" algn="ctr">
              <a:lnSpc>
                <a:spcPct val="114300"/>
              </a:lnSpc>
              <a:spcBef>
                <a:spcPts val="180"/>
              </a:spcBef>
            </a:pPr>
            <a:r>
              <a:rPr sz="2250" dirty="0">
                <a:solidFill>
                  <a:srgbClr val="0F0F0F"/>
                </a:solidFill>
                <a:latin typeface="Arial"/>
                <a:cs typeface="Arial"/>
              </a:rPr>
              <a:t>Fermi</a:t>
            </a:r>
            <a:r>
              <a:rPr sz="2250" spc="114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50" spc="45" dirty="0">
                <a:solidFill>
                  <a:srgbClr val="0F0F0F"/>
                </a:solidFill>
                <a:latin typeface="Arial"/>
                <a:cs typeface="Arial"/>
              </a:rPr>
              <a:t>problems </a:t>
            </a:r>
            <a:r>
              <a:rPr sz="2250" spc="105" dirty="0">
                <a:solidFill>
                  <a:srgbClr val="0F0F0F"/>
                </a:solidFill>
                <a:latin typeface="Arial"/>
                <a:cs typeface="Arial"/>
              </a:rPr>
              <a:t>will</a:t>
            </a:r>
            <a:r>
              <a:rPr sz="2250" spc="-7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50" spc="80" dirty="0">
                <a:solidFill>
                  <a:srgbClr val="0F0F0F"/>
                </a:solidFill>
                <a:latin typeface="Arial"/>
                <a:cs typeface="Arial"/>
              </a:rPr>
              <a:t>help</a:t>
            </a:r>
            <a:r>
              <a:rPr sz="2250" spc="1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50" dirty="0">
                <a:solidFill>
                  <a:srgbClr val="0F0F0F"/>
                </a:solidFill>
                <a:latin typeface="Arial"/>
                <a:cs typeface="Arial"/>
              </a:rPr>
              <a:t>make</a:t>
            </a:r>
            <a:r>
              <a:rPr sz="2250" spc="8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50" spc="30" dirty="0">
                <a:solidFill>
                  <a:srgbClr val="0F0F0F"/>
                </a:solidFill>
                <a:latin typeface="Arial"/>
                <a:cs typeface="Arial"/>
              </a:rPr>
              <a:t>you </a:t>
            </a:r>
            <a:r>
              <a:rPr sz="2250" spc="50" dirty="0">
                <a:solidFill>
                  <a:srgbClr val="0F0F0F"/>
                </a:solidFill>
                <a:latin typeface="Arial"/>
                <a:cs typeface="Arial"/>
              </a:rPr>
              <a:t>rich</a:t>
            </a:r>
            <a:r>
              <a:rPr sz="2250" spc="7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50" dirty="0">
                <a:solidFill>
                  <a:srgbClr val="0F0F0F"/>
                </a:solidFill>
                <a:latin typeface="Arial"/>
                <a:cs typeface="Arial"/>
              </a:rPr>
              <a:t>and</a:t>
            </a:r>
            <a:r>
              <a:rPr sz="2250" spc="3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50" spc="50" dirty="0">
                <a:solidFill>
                  <a:srgbClr val="0F0F0F"/>
                </a:solidFill>
                <a:latin typeface="Arial"/>
                <a:cs typeface="Arial"/>
              </a:rPr>
              <a:t>famous!</a:t>
            </a:r>
            <a:endParaRPr sz="22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403214" y="2155932"/>
            <a:ext cx="2372995" cy="159385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 marR="5080" indent="45085">
              <a:lnSpc>
                <a:spcPct val="116900"/>
              </a:lnSpc>
              <a:spcBef>
                <a:spcPts val="140"/>
              </a:spcBef>
              <a:tabLst>
                <a:tab pos="513080" algn="l"/>
              </a:tabLst>
            </a:pP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Fermi</a:t>
            </a:r>
            <a:r>
              <a:rPr sz="2200" i="1" spc="204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-10" dirty="0">
                <a:solidFill>
                  <a:srgbClr val="0F0F0F"/>
                </a:solidFill>
                <a:latin typeface="Arial"/>
                <a:cs typeface="Arial"/>
              </a:rPr>
              <a:t>problems </a:t>
            </a:r>
            <a:r>
              <a:rPr sz="2200" i="1" spc="80" dirty="0">
                <a:solidFill>
                  <a:srgbClr val="0F0F0F"/>
                </a:solidFill>
                <a:latin typeface="Arial"/>
                <a:cs typeface="Arial"/>
              </a:rPr>
              <a:t>are</a:t>
            </a:r>
            <a:r>
              <a:rPr sz="2200" i="1" spc="-4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55" dirty="0">
                <a:solidFill>
                  <a:srgbClr val="0F0F0F"/>
                </a:solidFill>
                <a:latin typeface="Arial"/>
                <a:cs typeface="Arial"/>
              </a:rPr>
              <a:t>good</a:t>
            </a:r>
            <a:r>
              <a:rPr sz="2200" i="1" spc="4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-10" dirty="0">
                <a:solidFill>
                  <a:srgbClr val="0F0F0F"/>
                </a:solidFill>
                <a:latin typeface="Arial"/>
                <a:cs typeface="Arial"/>
              </a:rPr>
              <a:t>exercise </a:t>
            </a:r>
            <a:r>
              <a:rPr sz="2200" i="1" spc="-25" dirty="0">
                <a:solidFill>
                  <a:srgbClr val="0F0F0F"/>
                </a:solidFill>
                <a:latin typeface="Arial"/>
                <a:cs typeface="Arial"/>
              </a:rPr>
              <a:t>for</a:t>
            </a: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	</a:t>
            </a:r>
            <a:r>
              <a:rPr sz="2200" i="1" spc="-20" dirty="0">
                <a:solidFill>
                  <a:srgbClr val="0F0F0F"/>
                </a:solidFill>
                <a:latin typeface="Arial"/>
                <a:cs typeface="Arial"/>
              </a:rPr>
              <a:t>your</a:t>
            </a:r>
            <a:endParaRPr sz="2200">
              <a:latin typeface="Arial"/>
              <a:cs typeface="Arial"/>
            </a:endParaRPr>
          </a:p>
          <a:p>
            <a:pPr marL="60960">
              <a:lnSpc>
                <a:spcPct val="100000"/>
              </a:lnSpc>
              <a:spcBef>
                <a:spcPts val="405"/>
              </a:spcBef>
            </a:pPr>
            <a:r>
              <a:rPr sz="2200" i="1" spc="60" dirty="0">
                <a:solidFill>
                  <a:srgbClr val="0F0F0F"/>
                </a:solidFill>
                <a:latin typeface="Arial"/>
                <a:cs typeface="Arial"/>
              </a:rPr>
              <a:t>brain</a:t>
            </a:r>
            <a:endParaRPr sz="22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243810" y="5841513"/>
            <a:ext cx="3322320" cy="1201420"/>
          </a:xfrm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 marR="5080" indent="6350" algn="ctr">
              <a:lnSpc>
                <a:spcPct val="116199"/>
              </a:lnSpc>
              <a:spcBef>
                <a:spcPts val="155"/>
              </a:spcBef>
            </a:pP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You</a:t>
            </a:r>
            <a:r>
              <a:rPr sz="2200" i="1" spc="4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can</a:t>
            </a:r>
            <a:r>
              <a:rPr sz="2200" i="1" spc="3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even </a:t>
            </a:r>
            <a:r>
              <a:rPr sz="2200" i="1" spc="65" dirty="0">
                <a:solidFill>
                  <a:srgbClr val="0F0F0F"/>
                </a:solidFill>
                <a:latin typeface="Arial"/>
                <a:cs typeface="Arial"/>
              </a:rPr>
              <a:t>create</a:t>
            </a:r>
            <a:r>
              <a:rPr sz="2200" i="1" spc="3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-20" dirty="0">
                <a:solidFill>
                  <a:srgbClr val="0F0F0F"/>
                </a:solidFill>
                <a:latin typeface="Arial"/>
                <a:cs typeface="Arial"/>
              </a:rPr>
              <a:t>your </a:t>
            </a:r>
            <a:r>
              <a:rPr sz="2200" i="1" spc="50" dirty="0">
                <a:solidFill>
                  <a:srgbClr val="0F0F0F"/>
                </a:solidFill>
                <a:latin typeface="Arial"/>
                <a:cs typeface="Arial"/>
              </a:rPr>
              <a:t>own</a:t>
            </a:r>
            <a:r>
              <a:rPr sz="2200" i="1" spc="459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Fermi</a:t>
            </a:r>
            <a:r>
              <a:rPr sz="2200" i="1" spc="18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problems</a:t>
            </a:r>
            <a:r>
              <a:rPr sz="2200" i="1" spc="26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55" dirty="0">
                <a:solidFill>
                  <a:srgbClr val="0F0F0F"/>
                </a:solidFill>
                <a:latin typeface="Arial"/>
                <a:cs typeface="Arial"/>
              </a:rPr>
              <a:t>and </a:t>
            </a:r>
            <a:r>
              <a:rPr sz="2200" i="1" spc="100" dirty="0">
                <a:solidFill>
                  <a:srgbClr val="0F0F0F"/>
                </a:solidFill>
                <a:latin typeface="Arial"/>
                <a:cs typeface="Arial"/>
              </a:rPr>
              <a:t>stump</a:t>
            </a:r>
            <a:r>
              <a:rPr sz="2200" i="1" spc="175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dirty="0">
                <a:solidFill>
                  <a:srgbClr val="0F0F0F"/>
                </a:solidFill>
                <a:latin typeface="Arial"/>
                <a:cs typeface="Arial"/>
              </a:rPr>
              <a:t>your</a:t>
            </a:r>
            <a:r>
              <a:rPr sz="2200" i="1" spc="190" dirty="0">
                <a:solidFill>
                  <a:srgbClr val="0F0F0F"/>
                </a:solidFill>
                <a:latin typeface="Arial"/>
                <a:cs typeface="Arial"/>
              </a:rPr>
              <a:t> </a:t>
            </a:r>
            <a:r>
              <a:rPr sz="2200" i="1" spc="50" dirty="0">
                <a:solidFill>
                  <a:srgbClr val="0F0F0F"/>
                </a:solidFill>
                <a:latin typeface="Arial"/>
                <a:cs typeface="Arial"/>
              </a:rPr>
              <a:t>parents!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656727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17776" y="3349646"/>
            <a:ext cx="1831657" cy="20565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741957" y="5599684"/>
            <a:ext cx="3887184" cy="290163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873363" y="2993306"/>
            <a:ext cx="3179960" cy="1934421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779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85"/>
              </a:spcBef>
            </a:pPr>
            <a:r>
              <a:rPr spc="60" dirty="0"/>
              <a:t>Let</a:t>
            </a:r>
            <a:r>
              <a:rPr sz="3075" spc="89" baseline="56910" dirty="0"/>
              <a:t>1</a:t>
            </a:r>
            <a:r>
              <a:rPr sz="4550" spc="60" dirty="0"/>
              <a:t>s</a:t>
            </a:r>
            <a:r>
              <a:rPr sz="4550" spc="-375" dirty="0"/>
              <a:t> </a:t>
            </a:r>
            <a:r>
              <a:rPr sz="4550" spc="229" dirty="0"/>
              <a:t>take</a:t>
            </a:r>
            <a:r>
              <a:rPr sz="4550" spc="-150" dirty="0"/>
              <a:t> </a:t>
            </a:r>
            <a:r>
              <a:rPr sz="4550" spc="275" dirty="0"/>
              <a:t>a</a:t>
            </a:r>
            <a:r>
              <a:rPr sz="4550" spc="-229" dirty="0"/>
              <a:t> </a:t>
            </a:r>
            <a:r>
              <a:rPr sz="4550" spc="125" dirty="0"/>
              <a:t>look</a:t>
            </a:r>
            <a:r>
              <a:rPr sz="4550" spc="145" dirty="0"/>
              <a:t> </a:t>
            </a:r>
            <a:r>
              <a:rPr sz="4550" spc="110" dirty="0"/>
              <a:t>at</a:t>
            </a:r>
            <a:r>
              <a:rPr sz="4550" spc="265" dirty="0"/>
              <a:t> </a:t>
            </a:r>
            <a:r>
              <a:rPr sz="4550" spc="75" dirty="0"/>
              <a:t>some</a:t>
            </a:r>
            <a:r>
              <a:rPr sz="4550" spc="-170" dirty="0"/>
              <a:t> </a:t>
            </a:r>
            <a:r>
              <a:rPr sz="4550" spc="70" dirty="0"/>
              <a:t>examples</a:t>
            </a:r>
            <a:r>
              <a:rPr sz="4550" spc="100" dirty="0"/>
              <a:t> </a:t>
            </a:r>
            <a:r>
              <a:rPr sz="4550" spc="50" dirty="0"/>
              <a:t>of</a:t>
            </a:r>
            <a:r>
              <a:rPr sz="4550" spc="380" dirty="0"/>
              <a:t> </a:t>
            </a:r>
            <a:r>
              <a:rPr sz="4550" spc="-10" dirty="0"/>
              <a:t>Fermi</a:t>
            </a:r>
            <a:endParaRPr sz="4550"/>
          </a:p>
          <a:p>
            <a:pPr marL="48895">
              <a:lnSpc>
                <a:spcPct val="100000"/>
              </a:lnSpc>
              <a:spcBef>
                <a:spcPts val="1055"/>
              </a:spcBef>
            </a:pPr>
            <a:r>
              <a:rPr sz="4850" spc="130" dirty="0"/>
              <a:t>Problems...</a:t>
            </a:r>
            <a:endParaRPr sz="4850"/>
          </a:p>
        </p:txBody>
      </p:sp>
      <p:sp>
        <p:nvSpPr>
          <p:cNvPr id="7" name="object 7"/>
          <p:cNvSpPr txBox="1"/>
          <p:nvPr/>
        </p:nvSpPr>
        <p:spPr>
          <a:xfrm>
            <a:off x="974487" y="5724430"/>
            <a:ext cx="2486660" cy="212788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 indent="-635">
              <a:lnSpc>
                <a:spcPct val="114700"/>
              </a:lnSpc>
              <a:spcBef>
                <a:spcPts val="135"/>
              </a:spcBef>
              <a:tabLst>
                <a:tab pos="439420" algn="l"/>
              </a:tabLst>
            </a:pPr>
            <a:r>
              <a:rPr sz="3000" spc="-25" dirty="0">
                <a:solidFill>
                  <a:srgbClr val="0A0A0A"/>
                </a:solidFill>
                <a:latin typeface="Arial"/>
                <a:cs typeface="Arial"/>
              </a:rPr>
              <a:t>I.</a:t>
            </a:r>
            <a:r>
              <a:rPr sz="3000" dirty="0">
                <a:solidFill>
                  <a:srgbClr val="0A0A0A"/>
                </a:solidFill>
                <a:latin typeface="Arial"/>
                <a:cs typeface="Arial"/>
              </a:rPr>
              <a:t>	</a:t>
            </a:r>
            <a:r>
              <a:rPr sz="3000" spc="175" dirty="0">
                <a:solidFill>
                  <a:srgbClr val="0A0A0A"/>
                </a:solidFill>
                <a:latin typeface="Arial"/>
                <a:cs typeface="Arial"/>
              </a:rPr>
              <a:t>How</a:t>
            </a:r>
            <a:r>
              <a:rPr sz="3000" spc="30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05" dirty="0">
                <a:solidFill>
                  <a:srgbClr val="0A0A0A"/>
                </a:solidFill>
                <a:latin typeface="Arial"/>
                <a:cs typeface="Arial"/>
              </a:rPr>
              <a:t>many </a:t>
            </a:r>
            <a:r>
              <a:rPr sz="3000" spc="70" dirty="0">
                <a:solidFill>
                  <a:srgbClr val="0A0A0A"/>
                </a:solidFill>
                <a:latin typeface="Arial"/>
                <a:cs typeface="Arial"/>
              </a:rPr>
              <a:t>basketballs </a:t>
            </a:r>
            <a:r>
              <a:rPr sz="3000" spc="180" dirty="0">
                <a:solidFill>
                  <a:srgbClr val="0A0A0A"/>
                </a:solidFill>
                <a:latin typeface="Arial"/>
                <a:cs typeface="Arial"/>
              </a:rPr>
              <a:t>would</a:t>
            </a:r>
            <a:r>
              <a:rPr sz="3000" spc="-20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215" dirty="0">
                <a:solidFill>
                  <a:srgbClr val="0A0A0A"/>
                </a:solidFill>
                <a:latin typeface="Arial"/>
                <a:cs typeface="Arial"/>
              </a:rPr>
              <a:t>fill</a:t>
            </a:r>
            <a:r>
              <a:rPr sz="3000" spc="-200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30" dirty="0">
                <a:solidFill>
                  <a:srgbClr val="0A0A0A"/>
                </a:solidFill>
                <a:latin typeface="Arial"/>
                <a:cs typeface="Arial"/>
              </a:rPr>
              <a:t>this </a:t>
            </a:r>
            <a:r>
              <a:rPr sz="3000" spc="-10" dirty="0">
                <a:solidFill>
                  <a:srgbClr val="0A0A0A"/>
                </a:solidFill>
                <a:latin typeface="Arial"/>
                <a:cs typeface="Arial"/>
              </a:rPr>
              <a:t>classroom?</a:t>
            </a:r>
            <a:endParaRPr sz="3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595953" y="3011148"/>
            <a:ext cx="4079240" cy="16040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438150" algn="r">
              <a:lnSpc>
                <a:spcPct val="115799"/>
              </a:lnSpc>
              <a:spcBef>
                <a:spcPts val="95"/>
              </a:spcBef>
              <a:tabLst>
                <a:tab pos="1005205" algn="l"/>
              </a:tabLst>
            </a:pPr>
            <a:r>
              <a:rPr sz="3000" spc="-25" dirty="0">
                <a:solidFill>
                  <a:srgbClr val="0A0A0A"/>
                </a:solidFill>
                <a:latin typeface="Arial"/>
                <a:cs typeface="Arial"/>
              </a:rPr>
              <a:t>II.</a:t>
            </a:r>
            <a:r>
              <a:rPr sz="3000" dirty="0">
                <a:solidFill>
                  <a:srgbClr val="0A0A0A"/>
                </a:solidFill>
                <a:latin typeface="Arial"/>
                <a:cs typeface="Arial"/>
              </a:rPr>
              <a:t>	</a:t>
            </a:r>
            <a:r>
              <a:rPr sz="3000" spc="155" dirty="0">
                <a:solidFill>
                  <a:srgbClr val="0A0A0A"/>
                </a:solidFill>
                <a:latin typeface="Arial"/>
                <a:cs typeface="Arial"/>
              </a:rPr>
              <a:t>How</a:t>
            </a:r>
            <a:r>
              <a:rPr sz="3000" spc="15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25" dirty="0">
                <a:solidFill>
                  <a:srgbClr val="0A0A0A"/>
                </a:solidFill>
                <a:latin typeface="Arial"/>
                <a:cs typeface="Arial"/>
              </a:rPr>
              <a:t>many</a:t>
            </a:r>
            <a:r>
              <a:rPr sz="3000" spc="45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14" dirty="0">
                <a:solidFill>
                  <a:srgbClr val="0A0A0A"/>
                </a:solidFill>
                <a:latin typeface="Arial"/>
                <a:cs typeface="Arial"/>
              </a:rPr>
              <a:t>piano </a:t>
            </a:r>
            <a:r>
              <a:rPr sz="3000" spc="120" dirty="0">
                <a:solidFill>
                  <a:srgbClr val="0A0A0A"/>
                </a:solidFill>
                <a:latin typeface="Arial"/>
                <a:cs typeface="Arial"/>
              </a:rPr>
              <a:t>tuners</a:t>
            </a:r>
            <a:r>
              <a:rPr sz="3000" spc="30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95" dirty="0">
                <a:solidFill>
                  <a:srgbClr val="0A0A0A"/>
                </a:solidFill>
                <a:latin typeface="Arial"/>
                <a:cs typeface="Arial"/>
              </a:rPr>
              <a:t>are</a:t>
            </a:r>
            <a:r>
              <a:rPr sz="3000" spc="-120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55" dirty="0">
                <a:solidFill>
                  <a:srgbClr val="0A0A0A"/>
                </a:solidFill>
                <a:latin typeface="Arial"/>
                <a:cs typeface="Arial"/>
              </a:rPr>
              <a:t>there</a:t>
            </a:r>
            <a:r>
              <a:rPr sz="3000" spc="15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35" dirty="0">
                <a:solidFill>
                  <a:srgbClr val="0A0A0A"/>
                </a:solidFill>
                <a:latin typeface="Arial"/>
                <a:cs typeface="Arial"/>
              </a:rPr>
              <a:t>in</a:t>
            </a:r>
            <a:r>
              <a:rPr sz="3000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35" dirty="0">
                <a:solidFill>
                  <a:srgbClr val="0A0A0A"/>
                </a:solidFill>
                <a:latin typeface="Arial"/>
                <a:cs typeface="Arial"/>
              </a:rPr>
              <a:t>the</a:t>
            </a:r>
            <a:endParaRPr sz="3000">
              <a:latin typeface="Arial"/>
              <a:cs typeface="Arial"/>
            </a:endParaRPr>
          </a:p>
          <a:p>
            <a:pPr marR="23495" algn="r">
              <a:lnSpc>
                <a:spcPct val="100000"/>
              </a:lnSpc>
              <a:spcBef>
                <a:spcPts val="490"/>
              </a:spcBef>
            </a:pPr>
            <a:r>
              <a:rPr sz="3000" spc="155" dirty="0">
                <a:solidFill>
                  <a:srgbClr val="0A0A0A"/>
                </a:solidFill>
                <a:latin typeface="Arial"/>
                <a:cs typeface="Arial"/>
              </a:rPr>
              <a:t>city</a:t>
            </a:r>
            <a:r>
              <a:rPr sz="3000" spc="-60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70" dirty="0">
                <a:solidFill>
                  <a:srgbClr val="0A0A0A"/>
                </a:solidFill>
                <a:latin typeface="Arial"/>
                <a:cs typeface="Arial"/>
              </a:rPr>
              <a:t>of</a:t>
            </a:r>
            <a:r>
              <a:rPr sz="3000" spc="-45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-10" dirty="0">
                <a:solidFill>
                  <a:srgbClr val="0A0A0A"/>
                </a:solidFill>
                <a:latin typeface="Arial"/>
                <a:cs typeface="Arial"/>
              </a:rPr>
              <a:t>Chicago?</a:t>
            </a:r>
            <a:endParaRPr sz="3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180299" y="6477835"/>
            <a:ext cx="4439285" cy="2143125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742315" marR="5080" indent="-730250">
              <a:lnSpc>
                <a:spcPct val="115399"/>
              </a:lnSpc>
              <a:spcBef>
                <a:spcPts val="150"/>
              </a:spcBef>
              <a:tabLst>
                <a:tab pos="733425" algn="l"/>
                <a:tab pos="1399540" algn="l"/>
              </a:tabLst>
            </a:pPr>
            <a:r>
              <a:rPr sz="700" spc="950" dirty="0">
                <a:solidFill>
                  <a:srgbClr val="898C6E"/>
                </a:solidFill>
                <a:latin typeface="Arial"/>
                <a:cs typeface="Arial"/>
              </a:rPr>
              <a:t>I</a:t>
            </a:r>
            <a:r>
              <a:rPr sz="700" dirty="0">
                <a:solidFill>
                  <a:srgbClr val="898C6E"/>
                </a:solidFill>
                <a:latin typeface="Arial"/>
                <a:cs typeface="Arial"/>
              </a:rPr>
              <a:t>	</a:t>
            </a:r>
            <a:r>
              <a:rPr sz="3000" spc="204" dirty="0">
                <a:solidFill>
                  <a:srgbClr val="0A0A0A"/>
                </a:solidFill>
                <a:latin typeface="Arial"/>
                <a:cs typeface="Arial"/>
              </a:rPr>
              <a:t>Ill.</a:t>
            </a:r>
            <a:r>
              <a:rPr sz="3000" dirty="0">
                <a:solidFill>
                  <a:srgbClr val="0A0A0A"/>
                </a:solidFill>
                <a:latin typeface="Arial"/>
                <a:cs typeface="Arial"/>
              </a:rPr>
              <a:t>	</a:t>
            </a:r>
            <a:r>
              <a:rPr sz="3000" spc="155" dirty="0">
                <a:solidFill>
                  <a:srgbClr val="0A0A0A"/>
                </a:solidFill>
                <a:latin typeface="Arial"/>
                <a:cs typeface="Arial"/>
              </a:rPr>
              <a:t>How</a:t>
            </a:r>
            <a:r>
              <a:rPr sz="3000" spc="-35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45" dirty="0">
                <a:solidFill>
                  <a:srgbClr val="0A0A0A"/>
                </a:solidFill>
                <a:latin typeface="Arial"/>
                <a:cs typeface="Arial"/>
              </a:rPr>
              <a:t>many</a:t>
            </a:r>
            <a:r>
              <a:rPr sz="3000" spc="-75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80" dirty="0">
                <a:solidFill>
                  <a:srgbClr val="0A0A0A"/>
                </a:solidFill>
                <a:latin typeface="Arial"/>
                <a:cs typeface="Arial"/>
              </a:rPr>
              <a:t>hot </a:t>
            </a:r>
            <a:r>
              <a:rPr sz="3000" dirty="0">
                <a:solidFill>
                  <a:srgbClr val="0A0A0A"/>
                </a:solidFill>
                <a:latin typeface="Arial"/>
                <a:cs typeface="Arial"/>
              </a:rPr>
              <a:t>dogs</a:t>
            </a:r>
            <a:r>
              <a:rPr sz="3000" spc="30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220" dirty="0">
                <a:solidFill>
                  <a:srgbClr val="0A0A0A"/>
                </a:solidFill>
                <a:latin typeface="Arial"/>
                <a:cs typeface="Arial"/>
              </a:rPr>
              <a:t>will</a:t>
            </a:r>
            <a:r>
              <a:rPr sz="3000" spc="-80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10" dirty="0">
                <a:solidFill>
                  <a:srgbClr val="0A0A0A"/>
                </a:solidFill>
                <a:latin typeface="Arial"/>
                <a:cs typeface="Arial"/>
              </a:rPr>
              <a:t>be</a:t>
            </a:r>
            <a:r>
              <a:rPr sz="3000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75" dirty="0">
                <a:solidFill>
                  <a:srgbClr val="0A0A0A"/>
                </a:solidFill>
                <a:latin typeface="Arial"/>
                <a:cs typeface="Arial"/>
              </a:rPr>
              <a:t>sold</a:t>
            </a:r>
            <a:r>
              <a:rPr sz="3000" spc="-55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45" dirty="0">
                <a:solidFill>
                  <a:srgbClr val="0A0A0A"/>
                </a:solidFill>
                <a:latin typeface="Arial"/>
                <a:cs typeface="Arial"/>
              </a:rPr>
              <a:t>at </a:t>
            </a:r>
            <a:r>
              <a:rPr sz="3000" dirty="0">
                <a:solidFill>
                  <a:srgbClr val="0A0A0A"/>
                </a:solidFill>
                <a:latin typeface="Arial"/>
                <a:cs typeface="Arial"/>
              </a:rPr>
              <a:t>Yankee</a:t>
            </a:r>
            <a:r>
              <a:rPr sz="3000" spc="65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05" dirty="0">
                <a:solidFill>
                  <a:srgbClr val="0A0A0A"/>
                </a:solidFill>
                <a:latin typeface="Arial"/>
                <a:cs typeface="Arial"/>
              </a:rPr>
              <a:t>Stadium</a:t>
            </a:r>
            <a:r>
              <a:rPr sz="3000" spc="5" dirty="0">
                <a:solidFill>
                  <a:srgbClr val="0A0A0A"/>
                </a:solidFill>
                <a:latin typeface="Arial"/>
                <a:cs typeface="Arial"/>
              </a:rPr>
              <a:t> </a:t>
            </a:r>
            <a:r>
              <a:rPr sz="3000" spc="130" dirty="0">
                <a:solidFill>
                  <a:srgbClr val="0A0A0A"/>
                </a:solidFill>
                <a:latin typeface="Arial"/>
                <a:cs typeface="Arial"/>
              </a:rPr>
              <a:t>this </a:t>
            </a:r>
            <a:r>
              <a:rPr sz="3000" spc="-10" dirty="0">
                <a:solidFill>
                  <a:srgbClr val="0A0A0A"/>
                </a:solidFill>
                <a:latin typeface="Arial"/>
                <a:cs typeface="Arial"/>
              </a:rPr>
              <a:t>season?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192</Words>
  <Application>Microsoft Macintosh PowerPoint</Application>
  <PresentationFormat>Custom</PresentationFormat>
  <Paragraphs>22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Times New Roman</vt:lpstr>
      <vt:lpstr>Office Theme</vt:lpstr>
      <vt:lpstr>PowerPoint Presentation</vt:lpstr>
      <vt:lpstr>and what's so much fun about them... ?</vt:lpstr>
      <vt:lpstr>Let1s take a look at some examples of Fermi Problems...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Barry Sisk</cp:lastModifiedBy>
  <cp:revision>1</cp:revision>
  <dcterms:created xsi:type="dcterms:W3CDTF">2025-10-21T23:23:01Z</dcterms:created>
  <dcterms:modified xsi:type="dcterms:W3CDTF">2025-12-08T23:13:05Z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2025-10-22T00:00:00Z</vt:filetime>
  </property>
  <property fmtid="{D5CDD505-2E9C-101B-9397-08002B2CF9AE}" pid="3" name="Producer">
    <vt:lpwstr>jsPDF 1.3.2 2016-09-30T20:33:17.116Z:jameshall</vt:lpwstr>
  </property>
  <property fmtid="{D5CDD505-2E9C-101B-9397-08002B2CF9AE}" pid="4" name="LastSaved">
    <vt:filetime>2025-10-22T00:00:00Z</vt:filetime>
  </property>
</Properties>
</file>